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8" r:id="rId3"/>
    <p:sldId id="258" r:id="rId4"/>
    <p:sldId id="259" r:id="rId5"/>
    <p:sldId id="269" r:id="rId6"/>
    <p:sldId id="260" r:id="rId7"/>
    <p:sldId id="274" r:id="rId8"/>
    <p:sldId id="275" r:id="rId9"/>
    <p:sldId id="276" r:id="rId10"/>
    <p:sldId id="277" r:id="rId11"/>
    <p:sldId id="261" r:id="rId12"/>
    <p:sldId id="262" r:id="rId13"/>
    <p:sldId id="264" r:id="rId14"/>
    <p:sldId id="265" r:id="rId15"/>
    <p:sldId id="279" r:id="rId16"/>
  </p:sldIdLst>
  <p:sldSz cx="9144000" cy="6858000" type="screen4x3"/>
  <p:notesSz cx="7102475" cy="93694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0" autoAdjust="0"/>
    <p:restoredTop sz="93238" autoAdjust="0"/>
  </p:normalViewPr>
  <p:slideViewPr>
    <p:cSldViewPr snapToGrid="0" snapToObjects="1">
      <p:cViewPr>
        <p:scale>
          <a:sx n="86" d="100"/>
          <a:sy n="86" d="100"/>
        </p:scale>
        <p:origin x="-1176" y="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591BE019-FF82-4E2F-ACC8-AFCDD194B0FB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930E38B3-AB08-4CED-955D-59DDE29B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0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E38B3-AB08-4CED-955D-59DDE29BCD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9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0F3E-6851-AF41-9143-DAC44BA5D4BC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8D0F-195F-F548-A089-B3E404A81B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0F3E-6851-AF41-9143-DAC44BA5D4BC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8D0F-195F-F548-A089-B3E404A81B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30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0F3E-6851-AF41-9143-DAC44BA5D4BC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8D0F-195F-F548-A089-B3E404A81B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73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0F3E-6851-AF41-9143-DAC44BA5D4BC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8D0F-195F-F548-A089-B3E404A81B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9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0F3E-6851-AF41-9143-DAC44BA5D4BC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8D0F-195F-F548-A089-B3E404A81B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42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0F3E-6851-AF41-9143-DAC44BA5D4BC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8D0F-195F-F548-A089-B3E404A81B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79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0F3E-6851-AF41-9143-DAC44BA5D4BC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8D0F-195F-F548-A089-B3E404A81B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34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0F3E-6851-AF41-9143-DAC44BA5D4BC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8D0F-195F-F548-A089-B3E404A81B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05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0F3E-6851-AF41-9143-DAC44BA5D4BC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8D0F-195F-F548-A089-B3E404A81B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0F3E-6851-AF41-9143-DAC44BA5D4BC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8D0F-195F-F548-A089-B3E404A81B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16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0F3E-6851-AF41-9143-DAC44BA5D4BC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88D0F-195F-F548-A089-B3E404A81B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91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0F3E-6851-AF41-9143-DAC44BA5D4BC}" type="datetimeFigureOut">
              <a:rPr lang="es-ES" smtClean="0"/>
              <a:t>08/06/2016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88D0F-195F-F548-A089-B3E404A81BC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4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48" r="648" b="1045"/>
          <a:stretch/>
        </p:blipFill>
        <p:spPr>
          <a:xfrm>
            <a:off x="0" y="126231"/>
            <a:ext cx="9283700" cy="67225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8"/>
          <a:stretch/>
        </p:blipFill>
        <p:spPr bwMode="auto">
          <a:xfrm>
            <a:off x="304800" y="6122452"/>
            <a:ext cx="2332112" cy="4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28254" y="665114"/>
            <a:ext cx="7772400" cy="187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Theme2: </a:t>
            </a:r>
            <a:r>
              <a:rPr lang="en-029" b="1" dirty="0" smtClean="0"/>
              <a:t>Strengthening Risk Governance Within the Agricultural and FNS sector to achieve effective Disaster Risk Management (DRM) </a:t>
            </a: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441450" y="4055918"/>
            <a:ext cx="6400800" cy="18192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Experience - Development and Implementation of the Disaster Risk Management Plan for the Agricultural Sector 2013-2020  - </a:t>
            </a:r>
            <a:r>
              <a:rPr lang="en-US" b="1" dirty="0" smtClean="0">
                <a:solidFill>
                  <a:srgbClr val="00B050"/>
                </a:solidFill>
              </a:rPr>
              <a:t>GUYANA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22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343900" cy="690562"/>
          </a:xfrm>
        </p:spPr>
        <p:txBody>
          <a:bodyPr>
            <a:noAutofit/>
          </a:bodyPr>
          <a:lstStyle/>
          <a:p>
            <a:r>
              <a:rPr lang="en-029" sz="2400" b="1" dirty="0" smtClean="0"/>
              <a:t>(</a:t>
            </a:r>
            <a:r>
              <a:rPr lang="en-029" sz="2400" b="1" dirty="0"/>
              <a:t>DRM Plan for </a:t>
            </a:r>
            <a:r>
              <a:rPr lang="en-029" sz="2400" b="1" dirty="0" err="1"/>
              <a:t>Agri</a:t>
            </a:r>
            <a:r>
              <a:rPr lang="en-029" sz="2400" b="1" dirty="0"/>
              <a:t> </a:t>
            </a:r>
            <a:r>
              <a:rPr lang="en-029" sz="2400" b="1" dirty="0" smtClean="0"/>
              <a:t>Sector ) FNS Synergies – Examples  of Achievements (Context - Sendai Framework)</a:t>
            </a:r>
            <a:endParaRPr lang="es-ES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300" y="1371600"/>
            <a:ext cx="8712200" cy="52451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2800" b="1" dirty="0"/>
              <a:t>Priority 3 – Investing in DRR for Resilience</a:t>
            </a:r>
          </a:p>
          <a:p>
            <a:r>
              <a:rPr lang="en-029" sz="2800" dirty="0"/>
              <a:t>Silage bins in use, hay baling done by GLDA, molasses urea block technology transferred to farming community, </a:t>
            </a:r>
          </a:p>
          <a:p>
            <a:r>
              <a:rPr lang="en-US" sz="2800" dirty="0"/>
              <a:t>Building Codes- </a:t>
            </a:r>
            <a:r>
              <a:rPr lang="en-029" sz="2800" dirty="0"/>
              <a:t>Information on designs and layouts of pens are communicated to farmers in vulnerable areas, so as to minimize negative impacts</a:t>
            </a:r>
            <a:r>
              <a:rPr lang="en-029" sz="2800" dirty="0" smtClean="0"/>
              <a:t>.</a:t>
            </a:r>
          </a:p>
          <a:p>
            <a:r>
              <a:rPr lang="en-029" sz="2800" dirty="0"/>
              <a:t>C</a:t>
            </a:r>
            <a:r>
              <a:rPr lang="en-029" sz="2800" dirty="0" smtClean="0"/>
              <a:t>hemical </a:t>
            </a:r>
            <a:r>
              <a:rPr lang="en-029" sz="2800" dirty="0"/>
              <a:t>storage facility built and </a:t>
            </a:r>
            <a:r>
              <a:rPr lang="en-029" sz="2800" dirty="0" smtClean="0"/>
              <a:t>commissioned</a:t>
            </a:r>
          </a:p>
          <a:p>
            <a:r>
              <a:rPr lang="en-029" sz="2800" dirty="0" err="1" smtClean="0"/>
              <a:t>Empoldering</a:t>
            </a:r>
            <a:r>
              <a:rPr lang="en-029" sz="2800" dirty="0" smtClean="0"/>
              <a:t>  </a:t>
            </a:r>
            <a:r>
              <a:rPr lang="en-029" sz="2800" dirty="0"/>
              <a:t>cattle pastures in flood prone </a:t>
            </a:r>
            <a:r>
              <a:rPr lang="en-029" sz="2800" dirty="0" smtClean="0"/>
              <a:t>areas. </a:t>
            </a:r>
          </a:p>
          <a:p>
            <a:r>
              <a:rPr lang="en-029" sz="2800" dirty="0"/>
              <a:t>A</a:t>
            </a:r>
            <a:r>
              <a:rPr lang="en-029" sz="2800" dirty="0" smtClean="0"/>
              <a:t>gro-met </a:t>
            </a:r>
            <a:r>
              <a:rPr lang="en-029" sz="2800" dirty="0"/>
              <a:t>stations </a:t>
            </a:r>
            <a:r>
              <a:rPr lang="en-029" sz="2800" dirty="0" smtClean="0"/>
              <a:t>established and re-established </a:t>
            </a:r>
            <a:endParaRPr lang="en-029" sz="2800" dirty="0"/>
          </a:p>
          <a:p>
            <a:r>
              <a:rPr lang="en-029" sz="2800" dirty="0">
                <a:solidFill>
                  <a:srgbClr val="FF0000"/>
                </a:solidFill>
              </a:rPr>
              <a:t>Supply Chains (</a:t>
            </a:r>
            <a:r>
              <a:rPr lang="en-029" sz="2800" dirty="0" smtClean="0">
                <a:solidFill>
                  <a:srgbClr val="FF0000"/>
                </a:solidFill>
              </a:rPr>
              <a:t>Consultancy – FAO  - NGMC)</a:t>
            </a:r>
            <a:endParaRPr lang="en-029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029" sz="2800" b="1" dirty="0" smtClean="0"/>
              <a:t>Priority </a:t>
            </a:r>
            <a:r>
              <a:rPr lang="en-029" sz="2800" b="1" dirty="0"/>
              <a:t>4 – Enhancing Disaster Preparedness for effective Response and “Build back Better’….</a:t>
            </a:r>
          </a:p>
          <a:p>
            <a:r>
              <a:rPr lang="en-US" sz="2800" dirty="0" smtClean="0"/>
              <a:t>Drills/Simulation Exercises (agency level)</a:t>
            </a:r>
          </a:p>
          <a:p>
            <a:r>
              <a:rPr lang="en-US" sz="2800" dirty="0" smtClean="0"/>
              <a:t>Promote sustained procurement and storage of adequate veterinary supplies</a:t>
            </a:r>
          </a:p>
          <a:p>
            <a:r>
              <a:rPr lang="en-US" sz="2800" dirty="0" smtClean="0"/>
              <a:t>Improved genetic material, technology packages for farmers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8"/>
          <a:stretch/>
        </p:blipFill>
        <p:spPr bwMode="auto">
          <a:xfrm>
            <a:off x="3400252" y="114301"/>
            <a:ext cx="2343496" cy="4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0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0" y="1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974" y="771525"/>
            <a:ext cx="8724901" cy="625475"/>
          </a:xfrm>
        </p:spPr>
        <p:txBody>
          <a:bodyPr>
            <a:noAutofit/>
          </a:bodyPr>
          <a:lstStyle/>
          <a:p>
            <a:r>
              <a:rPr lang="en-029" sz="3000" b="1" dirty="0" smtClean="0"/>
              <a:t/>
            </a:r>
            <a:br>
              <a:rPr lang="en-029" sz="3000" b="1" dirty="0" smtClean="0"/>
            </a:br>
            <a:r>
              <a:rPr lang="en-029" sz="2400" b="1" dirty="0" smtClean="0"/>
              <a:t>Monitoring Instruments - </a:t>
            </a:r>
            <a:r>
              <a:rPr lang="en-029" sz="3000" b="1" dirty="0"/>
              <a:t/>
            </a:r>
            <a:br>
              <a:rPr lang="en-029" sz="3000" b="1" dirty="0"/>
            </a:br>
            <a:endParaRPr lang="es-ES" sz="30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0" t="12873" r="5365"/>
          <a:stretch/>
        </p:blipFill>
        <p:spPr bwMode="auto">
          <a:xfrm>
            <a:off x="-101600" y="1397000"/>
            <a:ext cx="9105900" cy="5308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90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0" y="1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974" y="771526"/>
            <a:ext cx="8724901" cy="628650"/>
          </a:xfrm>
        </p:spPr>
        <p:txBody>
          <a:bodyPr>
            <a:normAutofit/>
          </a:bodyPr>
          <a:lstStyle/>
          <a:p>
            <a:r>
              <a:rPr lang="en-029" sz="2400" b="1" dirty="0" smtClean="0"/>
              <a:t>Structures and Mechanisms</a:t>
            </a:r>
            <a:endParaRPr lang="es-E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11200" y="1557336"/>
            <a:ext cx="7734299" cy="4881564"/>
            <a:chOff x="0" y="0"/>
            <a:chExt cx="6287386" cy="4152900"/>
          </a:xfrm>
        </p:grpSpPr>
        <p:sp>
          <p:nvSpPr>
            <p:cNvPr id="8" name="Rectangle 7"/>
            <p:cNvSpPr/>
            <p:nvPr/>
          </p:nvSpPr>
          <p:spPr>
            <a:xfrm>
              <a:off x="1998921" y="1095154"/>
              <a:ext cx="2028825" cy="50482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err="1">
                  <a:effectLst/>
                  <a:latin typeface="Times New Roman"/>
                  <a:ea typeface="Times New Roman"/>
                </a:rPr>
                <a:t>Sectoral</a:t>
              </a:r>
              <a:r>
                <a:rPr lang="en-US" b="1" dirty="0">
                  <a:effectLst/>
                  <a:latin typeface="Times New Roman"/>
                  <a:ea typeface="Times New Roman"/>
                </a:rPr>
                <a:t> ADRM Committee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06186" y="2817629"/>
              <a:ext cx="1981200" cy="53450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b="1" dirty="0" smtClean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effectLst/>
                  <a:latin typeface="Times New Roman"/>
                  <a:ea typeface="Times New Roman"/>
                </a:rPr>
                <a:t>DRM </a:t>
              </a:r>
              <a:r>
                <a:rPr lang="en-US" b="1" dirty="0">
                  <a:effectLst/>
                  <a:latin typeface="Times New Roman"/>
                  <a:ea typeface="Times New Roman"/>
                </a:rPr>
                <a:t>Focal Point and Sub Committee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2676517"/>
              <a:ext cx="1704975" cy="67561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B050"/>
                  </a:solidFill>
                  <a:effectLst/>
                  <a:latin typeface="Times New Roman"/>
                  <a:ea typeface="Times New Roman"/>
                </a:rPr>
                <a:t>MOA AGENCY AND DEPARTMENT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06186" y="1594884"/>
              <a:ext cx="1866900" cy="73896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DRM Secretariat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DRM Coordinator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Admin. Assistant</a:t>
              </a:r>
              <a:endParaRPr lang="en-US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62717" y="2828261"/>
              <a:ext cx="2019300" cy="4953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effectLst/>
                  <a:latin typeface="Times New Roman"/>
                  <a:ea typeface="Times New Roman"/>
                </a:rPr>
                <a:t>DRM Focal Point and Sub Committee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94987" y="627321"/>
              <a:ext cx="2092398" cy="46672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effectLst/>
                  <a:latin typeface="Times New Roman"/>
                  <a:ea typeface="Times New Roman"/>
                </a:rPr>
                <a:t>National DRR Platform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1608593" cy="58479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B050"/>
                  </a:solidFill>
                  <a:effectLst/>
                  <a:latin typeface="Times New Roman"/>
                  <a:ea typeface="Times New Roman"/>
                </a:rPr>
                <a:t>NATIONAL</a:t>
              </a:r>
              <a:endParaRPr lang="en-US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56391" y="0"/>
              <a:ext cx="2126512" cy="5905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effectLst/>
                  <a:latin typeface="Times New Roman"/>
                  <a:ea typeface="Times New Roman"/>
                </a:rPr>
                <a:t>Minister of Agriculture or Representative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62717" y="3657600"/>
              <a:ext cx="2019300" cy="4953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MOA Regional Coordinator</a:t>
              </a:r>
              <a:endParaRPr lang="en-US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06186" y="3657600"/>
              <a:ext cx="1981200" cy="4953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effectLst/>
                  <a:latin typeface="Times New Roman"/>
                  <a:ea typeface="Times New Roman"/>
                </a:rPr>
                <a:t>Regional Disaster Committee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3657600"/>
              <a:ext cx="1800225" cy="4953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b="1">
                  <a:solidFill>
                    <a:srgbClr val="00B050"/>
                  </a:solidFill>
                  <a:effectLst/>
                  <a:latin typeface="Times New Roman"/>
                  <a:ea typeface="Times New Roman"/>
                </a:rPr>
                <a:t>REGIONAL LEVEL</a:t>
              </a:r>
              <a:endParaRPr lang="en-US" b="1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902689" y="584791"/>
              <a:ext cx="0" cy="50460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220586" y="1095154"/>
              <a:ext cx="0" cy="55974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902689" y="1594884"/>
              <a:ext cx="0" cy="93057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58140" y="2509284"/>
              <a:ext cx="25624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658140" y="2519917"/>
              <a:ext cx="0" cy="2977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20586" y="2530549"/>
              <a:ext cx="0" cy="291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912242" y="2328531"/>
              <a:ext cx="10633" cy="19670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902689" y="3327991"/>
              <a:ext cx="0" cy="32850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082903" y="3880884"/>
              <a:ext cx="22416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636335" y="1594884"/>
              <a:ext cx="10633" cy="446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646968" y="2041452"/>
              <a:ext cx="6596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85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0" y="1"/>
            <a:ext cx="9144000" cy="6705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19124"/>
            <a:ext cx="8229600" cy="79851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Challenges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199" y="1304925"/>
            <a:ext cx="4371975" cy="52482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/>
              <a:t>Perception </a:t>
            </a:r>
            <a:r>
              <a:rPr lang="en-US" b="1" dirty="0" smtClean="0"/>
              <a:t>reflected in </a:t>
            </a:r>
            <a:r>
              <a:rPr lang="en-US" b="1" dirty="0"/>
              <a:t>actions of actors in all of the categories Represented </a:t>
            </a:r>
          </a:p>
          <a:p>
            <a:pPr lvl="0" algn="just"/>
            <a:r>
              <a:rPr lang="en-US" dirty="0"/>
              <a:t>Largely Reactive  - negative effect on budgetary allocation and planning </a:t>
            </a:r>
          </a:p>
          <a:p>
            <a:pPr lvl="0" algn="just"/>
            <a:r>
              <a:rPr lang="en-US" b="1" dirty="0" smtClean="0">
                <a:solidFill>
                  <a:srgbClr val="FF0000"/>
                </a:solidFill>
              </a:rPr>
              <a:t>Continuous </a:t>
            </a:r>
            <a:r>
              <a:rPr lang="en-US" b="1" dirty="0">
                <a:solidFill>
                  <a:srgbClr val="FF0000"/>
                </a:solidFill>
              </a:rPr>
              <a:t>Projects/</a:t>
            </a:r>
            <a:r>
              <a:rPr lang="en-US" b="1" dirty="0" err="1">
                <a:solidFill>
                  <a:srgbClr val="FF0000"/>
                </a:solidFill>
              </a:rPr>
              <a:t>Programmes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dirty="0"/>
              <a:t>- training, </a:t>
            </a:r>
            <a:r>
              <a:rPr lang="en-US" dirty="0" err="1"/>
              <a:t>empoldering</a:t>
            </a:r>
            <a:r>
              <a:rPr lang="en-US" dirty="0"/>
              <a:t>, construction and maintenance of infrastructure (roads, bridges, pens etc</a:t>
            </a:r>
            <a:r>
              <a:rPr lang="en-US" dirty="0" smtClean="0"/>
              <a:t>.)</a:t>
            </a:r>
            <a:endParaRPr lang="en-US" dirty="0"/>
          </a:p>
          <a:p>
            <a:pPr lvl="0" algn="just"/>
            <a:r>
              <a:rPr lang="en-US" dirty="0" smtClean="0"/>
              <a:t>Achievements - Single </a:t>
            </a:r>
            <a:r>
              <a:rPr lang="en-US" dirty="0"/>
              <a:t>- Action-oriented  - not in holistic framework </a:t>
            </a:r>
            <a:r>
              <a:rPr lang="en-US" dirty="0" smtClean="0"/>
              <a:t>demonstrating Governance </a:t>
            </a:r>
            <a:endParaRPr lang="en-US" dirty="0"/>
          </a:p>
          <a:p>
            <a:endParaRPr lang="en-US" sz="31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75" y="1417638"/>
            <a:ext cx="4568825" cy="434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65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57150" y="1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527" y="900544"/>
            <a:ext cx="8229600" cy="974293"/>
          </a:xfrm>
        </p:spPr>
        <p:txBody>
          <a:bodyPr>
            <a:normAutofit/>
          </a:bodyPr>
          <a:lstStyle/>
          <a:p>
            <a:r>
              <a:rPr lang="en-US" sz="3600" b="1" dirty="0"/>
              <a:t>Lessons </a:t>
            </a:r>
            <a:r>
              <a:rPr lang="en-US" sz="3600" b="1" dirty="0" smtClean="0"/>
              <a:t>Learnt</a:t>
            </a:r>
            <a:endParaRPr lang="es-E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13709"/>
            <a:ext cx="8229600" cy="381245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DRR </a:t>
            </a:r>
            <a:r>
              <a:rPr lang="en-US" dirty="0"/>
              <a:t>is </a:t>
            </a:r>
            <a:r>
              <a:rPr lang="en-US" b="1" dirty="0">
                <a:solidFill>
                  <a:srgbClr val="FF0000"/>
                </a:solidFill>
              </a:rPr>
              <a:t>not a ‘side-event’ or part-time project </a:t>
            </a:r>
          </a:p>
          <a:p>
            <a:pPr lvl="0"/>
            <a:r>
              <a:rPr lang="en-US" dirty="0"/>
              <a:t>Full time and permanent </a:t>
            </a:r>
            <a:r>
              <a:rPr lang="en-US" dirty="0" err="1"/>
              <a:t>programme</a:t>
            </a:r>
            <a:r>
              <a:rPr lang="en-US" dirty="0"/>
              <a:t> to be </a:t>
            </a:r>
            <a:r>
              <a:rPr lang="en-US" b="1" dirty="0">
                <a:solidFill>
                  <a:srgbClr val="FF0000"/>
                </a:solidFill>
              </a:rPr>
              <a:t>integrated with all other </a:t>
            </a:r>
            <a:r>
              <a:rPr lang="en-US" b="1" dirty="0" err="1">
                <a:solidFill>
                  <a:srgbClr val="FF0000"/>
                </a:solidFill>
              </a:rPr>
              <a:t>programmes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Observe and </a:t>
            </a:r>
            <a:r>
              <a:rPr lang="en-US" b="1" dirty="0" smtClean="0">
                <a:solidFill>
                  <a:srgbClr val="FF0000"/>
                </a:solidFill>
              </a:rPr>
              <a:t>not substitute </a:t>
            </a:r>
            <a:r>
              <a:rPr lang="en-US" dirty="0" smtClean="0"/>
              <a:t>designated structures and mechanisms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8"/>
          <a:stretch/>
        </p:blipFill>
        <p:spPr bwMode="auto">
          <a:xfrm>
            <a:off x="3400252" y="114301"/>
            <a:ext cx="2343496" cy="4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57150" y="1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527" y="831273"/>
            <a:ext cx="8229600" cy="59532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Opportunities</a:t>
            </a:r>
            <a:r>
              <a:rPr lang="en-US" sz="3600" dirty="0"/>
              <a:t/>
            </a:r>
            <a:br>
              <a:rPr lang="en-US" sz="3600" dirty="0"/>
            </a:br>
            <a:endParaRPr lang="es-E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93273"/>
            <a:ext cx="8229600" cy="5112328"/>
          </a:xfrm>
        </p:spPr>
        <p:txBody>
          <a:bodyPr>
            <a:noAutofit/>
          </a:bodyPr>
          <a:lstStyle/>
          <a:p>
            <a:r>
              <a:rPr lang="en-US" sz="2400" dirty="0"/>
              <a:t>Build on experiences – avoid previous pitfalls</a:t>
            </a:r>
          </a:p>
          <a:p>
            <a:r>
              <a:rPr lang="en-US" sz="2400" dirty="0"/>
              <a:t>Knowledge-sharing </a:t>
            </a:r>
            <a:r>
              <a:rPr lang="en-US" sz="2400" dirty="0" err="1"/>
              <a:t>fora</a:t>
            </a:r>
            <a:endParaRPr lang="en-US" sz="2400" dirty="0"/>
          </a:p>
          <a:p>
            <a:r>
              <a:rPr lang="en-US" sz="2400" dirty="0"/>
              <a:t>Collaborative </a:t>
            </a:r>
            <a:r>
              <a:rPr lang="en-US" sz="2400" dirty="0" err="1"/>
              <a:t>Programmes</a:t>
            </a:r>
            <a:r>
              <a:rPr lang="en-US" sz="2400" dirty="0"/>
              <a:t> (Across agencies and Countries) </a:t>
            </a:r>
          </a:p>
          <a:p>
            <a:r>
              <a:rPr lang="en-US" sz="2400" dirty="0"/>
              <a:t>Enhanced Political Will – </a:t>
            </a:r>
            <a:r>
              <a:rPr lang="en-US" sz="2400" dirty="0" err="1"/>
              <a:t>eg</a:t>
            </a:r>
            <a:r>
              <a:rPr lang="en-US" sz="2400" dirty="0"/>
              <a:t>. this forum and others </a:t>
            </a:r>
          </a:p>
          <a:p>
            <a:r>
              <a:rPr lang="en-US" sz="2400" dirty="0"/>
              <a:t>Needs-based Assessment - Targeted training and skill development</a:t>
            </a:r>
          </a:p>
          <a:p>
            <a:r>
              <a:rPr lang="en-US" sz="2400" dirty="0"/>
              <a:t>More Strategic Implementation  - emphasis on Mainstreaming</a:t>
            </a:r>
          </a:p>
          <a:p>
            <a:r>
              <a:rPr lang="en-US" sz="2400" dirty="0"/>
              <a:t>More Focused approach for Resource Allocation </a:t>
            </a:r>
          </a:p>
          <a:p>
            <a:pPr marL="0" indent="0">
              <a:buNone/>
            </a:pPr>
            <a:endParaRPr lang="en-US" sz="2400" b="1" dirty="0">
              <a:solidFill>
                <a:srgbClr val="00B050"/>
              </a:solidFill>
              <a:latin typeface="Mistral" pitchFamily="66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  <a:latin typeface="Mistral" pitchFamily="66" charset="0"/>
              </a:rPr>
              <a:t>THANK YOU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8"/>
          <a:stretch/>
        </p:blipFill>
        <p:spPr bwMode="auto">
          <a:xfrm>
            <a:off x="3400252" y="114301"/>
            <a:ext cx="2343496" cy="4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0" y="1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" y="882651"/>
            <a:ext cx="7772400" cy="946149"/>
          </a:xfrm>
        </p:spPr>
        <p:txBody>
          <a:bodyPr>
            <a:normAutofit/>
          </a:bodyPr>
          <a:lstStyle/>
          <a:p>
            <a:r>
              <a:rPr lang="en-US" b="1" dirty="0" smtClean="0"/>
              <a:t>Format of Presentation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074" y="1924049"/>
            <a:ext cx="8620125" cy="48672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(1) Development of Dedicated Policy/Plan and Monitoring Instruments - </a:t>
            </a:r>
            <a:r>
              <a:rPr lang="en-US" dirty="0" smtClean="0">
                <a:solidFill>
                  <a:schemeClr val="tx1"/>
                </a:solidFill>
              </a:rPr>
              <a:t>Development and Implementation of the Disaster Risk Management Plan for the Agricultural Sector 2013-2020  - GUYANA – Address  - </a:t>
            </a:r>
            <a:r>
              <a:rPr lang="en-US" b="1" dirty="0">
                <a:solidFill>
                  <a:srgbClr val="00B050"/>
                </a:solidFill>
              </a:rPr>
              <a:t>Successful Country Experience: </a:t>
            </a:r>
            <a:r>
              <a:rPr lang="en-US" b="1" dirty="0" smtClean="0">
                <a:solidFill>
                  <a:srgbClr val="00B050"/>
                </a:solidFill>
              </a:rPr>
              <a:t>include Highlights of achievements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(2) Challenges – </a:t>
            </a:r>
            <a:r>
              <a:rPr lang="en-US" dirty="0" smtClean="0">
                <a:solidFill>
                  <a:schemeClr val="tx1"/>
                </a:solidFill>
              </a:rPr>
              <a:t>Address</a:t>
            </a:r>
            <a:r>
              <a:rPr lang="en-US" b="1" dirty="0" smtClean="0">
                <a:solidFill>
                  <a:schemeClr val="tx1"/>
                </a:solidFill>
              </a:rPr>
              <a:t> – </a:t>
            </a:r>
            <a:r>
              <a:rPr lang="en-US" dirty="0" smtClean="0">
                <a:solidFill>
                  <a:schemeClr val="tx1"/>
                </a:solidFill>
              </a:rPr>
              <a:t>(i) creation of dedicated DRM mechanisms with enough human and financial resources allocation and (2) development of effective mechanisms and inter-</a:t>
            </a:r>
            <a:r>
              <a:rPr lang="en-US" dirty="0" err="1" smtClean="0">
                <a:solidFill>
                  <a:schemeClr val="tx1"/>
                </a:solidFill>
              </a:rPr>
              <a:t>sectoral</a:t>
            </a:r>
            <a:r>
              <a:rPr lang="en-US" dirty="0" smtClean="0">
                <a:solidFill>
                  <a:schemeClr val="tx1"/>
                </a:solidFill>
              </a:rPr>
              <a:t> coordination 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(3) Opportunities 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8"/>
          <a:stretch/>
        </p:blipFill>
        <p:spPr bwMode="auto">
          <a:xfrm>
            <a:off x="3400252" y="114301"/>
            <a:ext cx="2343496" cy="4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9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0" y="1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974" y="882651"/>
            <a:ext cx="8724901" cy="946149"/>
          </a:xfrm>
        </p:spPr>
        <p:txBody>
          <a:bodyPr>
            <a:noAutofit/>
          </a:bodyPr>
          <a:lstStyle/>
          <a:p>
            <a:r>
              <a:rPr lang="en-029" sz="3600" b="1" dirty="0"/>
              <a:t>Background (History DRM)</a:t>
            </a:r>
            <a:br>
              <a:rPr lang="en-029" sz="3600" b="1" dirty="0"/>
            </a:br>
            <a:r>
              <a:rPr lang="en-029" sz="3600" b="1" dirty="0" err="1"/>
              <a:t>Agri</a:t>
            </a:r>
            <a:r>
              <a:rPr lang="en-029" sz="3600" b="1" dirty="0"/>
              <a:t> Sector- </a:t>
            </a:r>
            <a:r>
              <a:rPr lang="en-029" sz="3600" b="1" dirty="0" smtClean="0"/>
              <a:t>MOA – Prior 2013</a:t>
            </a:r>
            <a:endParaRPr lang="es-ES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976" y="2076450"/>
            <a:ext cx="8724900" cy="47053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400" b="1" dirty="0">
                <a:solidFill>
                  <a:schemeClr val="tx1"/>
                </a:solidFill>
              </a:rPr>
              <a:t>Reactive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smtClean="0">
                <a:solidFill>
                  <a:schemeClr val="tx1"/>
                </a:solidFill>
              </a:rPr>
              <a:t>– Action </a:t>
            </a:r>
            <a:r>
              <a:rPr lang="en-US" sz="3400" dirty="0">
                <a:solidFill>
                  <a:schemeClr val="tx1"/>
                </a:solidFill>
              </a:rPr>
              <a:t>was taken when a threat of disaster/disaster occurred </a:t>
            </a:r>
            <a:endParaRPr lang="en-US" sz="3400" dirty="0" smtClean="0">
              <a:solidFill>
                <a:schemeClr val="tx1"/>
              </a:solidFill>
            </a:endParaRPr>
          </a:p>
          <a:p>
            <a:pPr algn="just"/>
            <a:r>
              <a:rPr lang="en-US" sz="3400" dirty="0" smtClean="0">
                <a:solidFill>
                  <a:schemeClr val="tx1"/>
                </a:solidFill>
              </a:rPr>
              <a:t>No </a:t>
            </a:r>
            <a:r>
              <a:rPr lang="en-US" sz="3400" dirty="0">
                <a:solidFill>
                  <a:schemeClr val="tx1"/>
                </a:solidFill>
              </a:rPr>
              <a:t>pre-designated person(s) to address DRR</a:t>
            </a:r>
          </a:p>
          <a:p>
            <a:pPr algn="just"/>
            <a:endParaRPr lang="en-US" sz="3400" b="1" dirty="0">
              <a:solidFill>
                <a:schemeClr val="tx1"/>
              </a:solidFill>
            </a:endParaRPr>
          </a:p>
          <a:p>
            <a:pPr algn="just"/>
            <a:r>
              <a:rPr lang="en-US" sz="3400" b="1" dirty="0">
                <a:solidFill>
                  <a:schemeClr val="tx1"/>
                </a:solidFill>
              </a:rPr>
              <a:t>Informal</a:t>
            </a:r>
            <a:r>
              <a:rPr lang="en-US" sz="3400" dirty="0">
                <a:solidFill>
                  <a:schemeClr val="tx1"/>
                </a:solidFill>
              </a:rPr>
              <a:t> - </a:t>
            </a:r>
            <a:r>
              <a:rPr lang="en-US" sz="3400" dirty="0" smtClean="0">
                <a:solidFill>
                  <a:schemeClr val="tx1"/>
                </a:solidFill>
              </a:rPr>
              <a:t>No </a:t>
            </a:r>
            <a:r>
              <a:rPr lang="en-US" sz="3400" dirty="0">
                <a:solidFill>
                  <a:schemeClr val="tx1"/>
                </a:solidFill>
              </a:rPr>
              <a:t>documented plan of action </a:t>
            </a:r>
            <a:r>
              <a:rPr lang="en-US" sz="3400" dirty="0" smtClean="0">
                <a:solidFill>
                  <a:schemeClr val="tx1"/>
                </a:solidFill>
              </a:rPr>
              <a:t>to follow </a:t>
            </a:r>
            <a:r>
              <a:rPr lang="en-US" sz="3400" dirty="0">
                <a:solidFill>
                  <a:schemeClr val="tx1"/>
                </a:solidFill>
              </a:rPr>
              <a:t>– Ministry’s extension personnel collaborated efforts and integrated with relevant personnel </a:t>
            </a:r>
            <a:endParaRPr lang="en-US" sz="3400" dirty="0" smtClean="0">
              <a:solidFill>
                <a:schemeClr val="tx1"/>
              </a:solidFill>
            </a:endParaRPr>
          </a:p>
          <a:p>
            <a:pPr algn="just"/>
            <a:r>
              <a:rPr lang="en-US" sz="3400" dirty="0" smtClean="0">
                <a:solidFill>
                  <a:schemeClr val="tx1"/>
                </a:solidFill>
              </a:rPr>
              <a:t>No definitive format for collection and dissemination of information </a:t>
            </a:r>
          </a:p>
          <a:p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8"/>
          <a:stretch/>
        </p:blipFill>
        <p:spPr bwMode="auto">
          <a:xfrm>
            <a:off x="3400252" y="114301"/>
            <a:ext cx="2343496" cy="4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0" y="1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974" y="882651"/>
            <a:ext cx="8724901" cy="1041399"/>
          </a:xfrm>
        </p:spPr>
        <p:txBody>
          <a:bodyPr>
            <a:noAutofit/>
          </a:bodyPr>
          <a:lstStyle/>
          <a:p>
            <a:r>
              <a:rPr lang="en-029" sz="3600" b="1" dirty="0" smtClean="0"/>
              <a:t>Development of Policies/Plan  </a:t>
            </a:r>
            <a:br>
              <a:rPr lang="en-029" sz="3600" b="1" dirty="0" smtClean="0"/>
            </a:br>
            <a:r>
              <a:rPr lang="en-029" sz="3600" b="1" dirty="0" smtClean="0"/>
              <a:t>(DRM Plan for </a:t>
            </a:r>
            <a:r>
              <a:rPr lang="en-029" sz="3600" b="1" dirty="0" err="1" smtClean="0"/>
              <a:t>Agri</a:t>
            </a:r>
            <a:r>
              <a:rPr lang="en-029" sz="3600" b="1" dirty="0" smtClean="0"/>
              <a:t> Sector )</a:t>
            </a:r>
            <a:endParaRPr lang="es-ES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976" y="1924051"/>
            <a:ext cx="8724900" cy="478155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Realizing </a:t>
            </a:r>
            <a:r>
              <a:rPr lang="en-US" sz="4400" b="1" dirty="0">
                <a:solidFill>
                  <a:srgbClr val="FF0000"/>
                </a:solidFill>
              </a:rPr>
              <a:t>Guyana’s susceptibility to a number of hazards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b="1" dirty="0" smtClean="0">
                <a:solidFill>
                  <a:srgbClr val="00B050"/>
                </a:solidFill>
              </a:rPr>
              <a:t>effects </a:t>
            </a:r>
            <a:r>
              <a:rPr lang="en-US" sz="4400" b="1" dirty="0">
                <a:solidFill>
                  <a:srgbClr val="00B050"/>
                </a:solidFill>
              </a:rPr>
              <a:t>of Climate </a:t>
            </a:r>
            <a:r>
              <a:rPr lang="en-US" sz="4400" b="1" dirty="0" smtClean="0">
                <a:solidFill>
                  <a:srgbClr val="00B050"/>
                </a:solidFill>
              </a:rPr>
              <a:t>Change </a:t>
            </a:r>
            <a:r>
              <a:rPr lang="en-US" sz="4400" dirty="0" smtClean="0">
                <a:solidFill>
                  <a:schemeClr val="tx1"/>
                </a:solidFill>
              </a:rPr>
              <a:t>and </a:t>
            </a:r>
            <a:r>
              <a:rPr lang="en-US" sz="4400" b="1" dirty="0" smtClean="0">
                <a:solidFill>
                  <a:srgbClr val="002060"/>
                </a:solidFill>
              </a:rPr>
              <a:t>mandates </a:t>
            </a:r>
            <a:r>
              <a:rPr lang="en-US" sz="4400" b="1" dirty="0">
                <a:solidFill>
                  <a:srgbClr val="002060"/>
                </a:solidFill>
              </a:rPr>
              <a:t>for </a:t>
            </a:r>
            <a:r>
              <a:rPr lang="en-US" sz="4400" b="1" dirty="0" err="1">
                <a:solidFill>
                  <a:srgbClr val="002060"/>
                </a:solidFill>
              </a:rPr>
              <a:t>sectoral</a:t>
            </a:r>
            <a:r>
              <a:rPr lang="en-US" sz="4400" b="1" dirty="0">
                <a:solidFill>
                  <a:srgbClr val="002060"/>
                </a:solidFill>
              </a:rPr>
              <a:t> Planning (</a:t>
            </a:r>
            <a:r>
              <a:rPr lang="en-US" sz="4400" b="1" dirty="0" smtClean="0">
                <a:solidFill>
                  <a:srgbClr val="002060"/>
                </a:solidFill>
              </a:rPr>
              <a:t>Civil </a:t>
            </a:r>
            <a:r>
              <a:rPr lang="en-US" sz="4400" b="1" dirty="0" err="1" smtClean="0">
                <a:solidFill>
                  <a:srgbClr val="002060"/>
                </a:solidFill>
              </a:rPr>
              <a:t>Defence</a:t>
            </a:r>
            <a:r>
              <a:rPr lang="en-US" sz="4400" b="1" dirty="0" smtClean="0">
                <a:solidFill>
                  <a:srgbClr val="002060"/>
                </a:solidFill>
              </a:rPr>
              <a:t> Commission (CDC)</a:t>
            </a:r>
            <a:r>
              <a:rPr lang="en-US" sz="4400" dirty="0" smtClean="0">
                <a:solidFill>
                  <a:schemeClr val="tx1"/>
                </a:solidFill>
              </a:rPr>
              <a:t>  - MOA </a:t>
            </a:r>
            <a:r>
              <a:rPr lang="en-US" sz="4400" dirty="0">
                <a:solidFill>
                  <a:schemeClr val="tx1"/>
                </a:solidFill>
              </a:rPr>
              <a:t>requested technical assistance from FAO for </a:t>
            </a:r>
            <a:r>
              <a:rPr lang="en-US" sz="4400" dirty="0" smtClean="0">
                <a:solidFill>
                  <a:schemeClr val="tx1"/>
                </a:solidFill>
              </a:rPr>
              <a:t>development </a:t>
            </a:r>
            <a:r>
              <a:rPr lang="en-US" sz="4400" dirty="0">
                <a:solidFill>
                  <a:schemeClr val="tx1"/>
                </a:solidFill>
              </a:rPr>
              <a:t>of a Disaster Risk Management Plan for the Agriculture Sector.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Commenced: 2012  - Completed: 2013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Developed by MOA with technical Assistance from FAO   - </a:t>
            </a:r>
            <a:r>
              <a:rPr lang="en-US" sz="4400" b="1" i="1" dirty="0">
                <a:solidFill>
                  <a:schemeClr val="tx1"/>
                </a:solidFill>
              </a:rPr>
              <a:t>Technical Cooperation </a:t>
            </a:r>
            <a:r>
              <a:rPr lang="en-US" sz="4400" b="1" i="1" dirty="0" err="1" smtClean="0">
                <a:solidFill>
                  <a:schemeClr val="tx1"/>
                </a:solidFill>
              </a:rPr>
              <a:t>Programme</a:t>
            </a:r>
            <a:endParaRPr lang="en-US" sz="4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</a:rPr>
              <a:t>Participatory</a:t>
            </a:r>
          </a:p>
          <a:p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8"/>
          <a:stretch/>
        </p:blipFill>
        <p:spPr bwMode="auto">
          <a:xfrm>
            <a:off x="3400252" y="114301"/>
            <a:ext cx="2343496" cy="4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8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0" y="1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8175"/>
            <a:ext cx="8229600" cy="838200"/>
          </a:xfrm>
        </p:spPr>
        <p:txBody>
          <a:bodyPr>
            <a:noAutofit/>
          </a:bodyPr>
          <a:lstStyle/>
          <a:p>
            <a:r>
              <a:rPr lang="en-029" sz="2400" b="1" dirty="0" smtClean="0"/>
              <a:t>Development of Policies/Plan  </a:t>
            </a:r>
            <a:br>
              <a:rPr lang="en-029" sz="2400" b="1" dirty="0" smtClean="0"/>
            </a:br>
            <a:r>
              <a:rPr lang="en-029" sz="2400" b="1" dirty="0" smtClean="0"/>
              <a:t>(DRM Plan  - Vision </a:t>
            </a:r>
            <a:r>
              <a:rPr lang="en-029" sz="2400" b="1" dirty="0"/>
              <a:t>and </a:t>
            </a:r>
            <a:r>
              <a:rPr lang="en-029" sz="2400" b="1" dirty="0" smtClean="0"/>
              <a:t>Objectives)</a:t>
            </a:r>
            <a:endParaRPr lang="es-ES" sz="2400" b="1" dirty="0"/>
          </a:p>
        </p:txBody>
      </p:sp>
      <p:sp>
        <p:nvSpPr>
          <p:cNvPr id="3" name="Subtítulo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48408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Vision</a:t>
            </a:r>
          </a:p>
          <a:p>
            <a:pPr marL="0" indent="0" algn="ctr">
              <a:buNone/>
            </a:pPr>
            <a:r>
              <a:rPr lang="en-US" dirty="0" smtClean="0"/>
              <a:t>Sustained </a:t>
            </a:r>
            <a:r>
              <a:rPr lang="en-US" b="1" dirty="0">
                <a:solidFill>
                  <a:srgbClr val="002060"/>
                </a:solidFill>
              </a:rPr>
              <a:t>economic and social prosperity </a:t>
            </a:r>
            <a:r>
              <a:rPr lang="en-US" dirty="0"/>
              <a:t>through </a:t>
            </a:r>
          </a:p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</a:rPr>
              <a:t>improved agriculture risk reduction </a:t>
            </a:r>
          </a:p>
          <a:p>
            <a:pPr algn="ctr">
              <a:buNone/>
            </a:pPr>
            <a:r>
              <a:rPr lang="en-US" b="1" dirty="0">
                <a:solidFill>
                  <a:srgbClr val="00B050"/>
                </a:solidFill>
              </a:rPr>
              <a:t>and disaster risk management</a:t>
            </a:r>
            <a:endParaRPr lang="en-029" b="1" dirty="0">
              <a:solidFill>
                <a:srgbClr val="00B050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7937" y="1600200"/>
            <a:ext cx="4808863" cy="452596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b="1" dirty="0" smtClean="0"/>
              <a:t>Objectives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Strengthen </a:t>
            </a:r>
            <a:r>
              <a:rPr lang="en-US" dirty="0"/>
              <a:t>capacities </a:t>
            </a:r>
            <a:r>
              <a:rPr lang="en-US" b="1" dirty="0" smtClean="0"/>
              <a:t>prevention </a:t>
            </a:r>
            <a:r>
              <a:rPr lang="en-US" b="1" dirty="0"/>
              <a:t>and mitigation </a:t>
            </a:r>
            <a:r>
              <a:rPr lang="en-US" dirty="0"/>
              <a:t>of disaster impacts, </a:t>
            </a:r>
            <a:r>
              <a:rPr lang="en-US" b="1" dirty="0"/>
              <a:t>restoration of livelihoods </a:t>
            </a:r>
            <a:r>
              <a:rPr lang="en-US" dirty="0"/>
              <a:t> - ( via well-coordinated mechanism).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Improve </a:t>
            </a:r>
            <a:r>
              <a:rPr lang="en-US" b="1" dirty="0"/>
              <a:t>decision making and coordination </a:t>
            </a:r>
            <a:r>
              <a:rPr lang="en-US" dirty="0"/>
              <a:t>(DRM) among stakeholders 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echanism </a:t>
            </a:r>
            <a:r>
              <a:rPr lang="en-US" dirty="0"/>
              <a:t>for </a:t>
            </a:r>
            <a:r>
              <a:rPr lang="en-US" b="1" dirty="0"/>
              <a:t>integrated financial resource mobilization 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8"/>
          <a:stretch/>
        </p:blipFill>
        <p:spPr bwMode="auto">
          <a:xfrm>
            <a:off x="3400252" y="114301"/>
            <a:ext cx="2343496" cy="4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0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0" y="1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974" y="882652"/>
            <a:ext cx="8724901" cy="860424"/>
          </a:xfrm>
        </p:spPr>
        <p:txBody>
          <a:bodyPr>
            <a:noAutofit/>
          </a:bodyPr>
          <a:lstStyle/>
          <a:p>
            <a:r>
              <a:rPr lang="en-029" sz="2400" b="1" dirty="0"/>
              <a:t>Development of Policies/Plan  </a:t>
            </a:r>
            <a:br>
              <a:rPr lang="en-029" sz="2400" b="1" dirty="0"/>
            </a:br>
            <a:r>
              <a:rPr lang="en-029" sz="2400" b="1" dirty="0"/>
              <a:t>(DRM Plan for </a:t>
            </a:r>
            <a:r>
              <a:rPr lang="en-029" sz="2400" b="1" dirty="0" err="1"/>
              <a:t>Agri</a:t>
            </a:r>
            <a:r>
              <a:rPr lang="en-029" sz="2400" b="1" dirty="0"/>
              <a:t> Sector )</a:t>
            </a:r>
            <a:endParaRPr lang="es-ES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0976" y="1743076"/>
            <a:ext cx="8724900" cy="496252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The Plan is structured around the following four </a:t>
            </a:r>
            <a:r>
              <a:rPr lang="en-US" b="1" dirty="0">
                <a:solidFill>
                  <a:schemeClr val="tx1"/>
                </a:solidFill>
              </a:rPr>
              <a:t>(4) Result </a:t>
            </a:r>
            <a:r>
              <a:rPr lang="en-US" b="1" dirty="0" smtClean="0">
                <a:solidFill>
                  <a:schemeClr val="tx1"/>
                </a:solidFill>
              </a:rPr>
              <a:t>Areas: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Result Area 1 </a:t>
            </a:r>
            <a:r>
              <a:rPr lang="en-US" dirty="0">
                <a:solidFill>
                  <a:schemeClr val="tx1"/>
                </a:solidFill>
              </a:rPr>
              <a:t>- Strengthening </a:t>
            </a:r>
            <a:r>
              <a:rPr lang="en-US" b="1" dirty="0">
                <a:solidFill>
                  <a:srgbClr val="002060"/>
                </a:solidFill>
              </a:rPr>
              <a:t>institutional and technical capacities</a:t>
            </a:r>
            <a:r>
              <a:rPr lang="en-US" dirty="0">
                <a:solidFill>
                  <a:schemeClr val="tx1"/>
                </a:solidFill>
              </a:rPr>
              <a:t> within the agriculture sector,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Result Area 2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b="1" dirty="0">
                <a:solidFill>
                  <a:srgbClr val="FF0000"/>
                </a:solidFill>
              </a:rPr>
              <a:t>Risk identification, information system and early warning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Result Area 3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b="1" dirty="0">
                <a:solidFill>
                  <a:srgbClr val="00B050"/>
                </a:solidFill>
              </a:rPr>
              <a:t>Building resilience </a:t>
            </a:r>
            <a:r>
              <a:rPr lang="en-US" dirty="0">
                <a:solidFill>
                  <a:schemeClr val="tx1"/>
                </a:solidFill>
              </a:rPr>
              <a:t>for sustainable livelihoods in the agriculture sector, and</a:t>
            </a: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Result Area 4 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Preparedness, response and rehabilitation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Result </a:t>
            </a:r>
            <a:r>
              <a:rPr lang="en-US" b="1" dirty="0">
                <a:solidFill>
                  <a:schemeClr val="tx1"/>
                </a:solidFill>
              </a:rPr>
              <a:t>Areas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have clearly </a:t>
            </a:r>
            <a:r>
              <a:rPr lang="en-US" dirty="0">
                <a:solidFill>
                  <a:schemeClr val="tx1"/>
                </a:solidFill>
              </a:rPr>
              <a:t>defined outcomes, outputs, </a:t>
            </a:r>
            <a:r>
              <a:rPr lang="en-US" dirty="0" smtClean="0">
                <a:solidFill>
                  <a:schemeClr val="tx1"/>
                </a:solidFill>
              </a:rPr>
              <a:t>activities, M&amp;E (Baseline, Targets, Indicators)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, </a:t>
            </a:r>
            <a:endParaRPr lang="en-US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8"/>
          <a:stretch/>
        </p:blipFill>
        <p:spPr bwMode="auto">
          <a:xfrm>
            <a:off x="3400252" y="114301"/>
            <a:ext cx="2343496" cy="4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2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300" y="55489"/>
            <a:ext cx="8229600" cy="584200"/>
          </a:xfrm>
        </p:spPr>
        <p:txBody>
          <a:bodyPr>
            <a:noAutofit/>
          </a:bodyPr>
          <a:lstStyle/>
          <a:p>
            <a:r>
              <a:rPr lang="en-029" sz="2400" b="1" dirty="0" smtClean="0"/>
              <a:t>ADRM - FNS Synergies</a:t>
            </a:r>
            <a:endParaRPr lang="es-E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9699" y="1003300"/>
            <a:ext cx="3292817" cy="57023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FF0000"/>
                </a:solidFill>
              </a:rPr>
              <a:t>Output </a:t>
            </a:r>
            <a:r>
              <a:rPr lang="en-US" sz="4800" b="1" dirty="0" smtClean="0">
                <a:solidFill>
                  <a:srgbClr val="FF0000"/>
                </a:solidFill>
              </a:rPr>
              <a:t>4.6 (DRM Plan for </a:t>
            </a:r>
            <a:r>
              <a:rPr lang="en-US" sz="4800" b="1" dirty="0" err="1" smtClean="0">
                <a:solidFill>
                  <a:srgbClr val="FF0000"/>
                </a:solidFill>
              </a:rPr>
              <a:t>Agri</a:t>
            </a:r>
            <a:r>
              <a:rPr lang="en-US" sz="4800" b="1" dirty="0" smtClean="0">
                <a:solidFill>
                  <a:srgbClr val="FF0000"/>
                </a:solidFill>
              </a:rPr>
              <a:t>): </a:t>
            </a:r>
          </a:p>
          <a:p>
            <a:pPr marL="0" indent="0" algn="ctr"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Capacities </a:t>
            </a:r>
            <a:r>
              <a:rPr lang="en-US" sz="4800" b="1" dirty="0">
                <a:solidFill>
                  <a:srgbClr val="FF0000"/>
                </a:solidFill>
              </a:rPr>
              <a:t>for food and nutrition security particularly in at-risk communities enhanced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sz="4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800" dirty="0"/>
              <a:t> </a:t>
            </a:r>
            <a:r>
              <a:rPr lang="en-US" sz="4800" dirty="0" smtClean="0"/>
              <a:t>Emphasizes -Implementation of Goal 1 of the </a:t>
            </a:r>
            <a:r>
              <a:rPr lang="en-US" sz="4800" b="1" dirty="0" smtClean="0">
                <a:solidFill>
                  <a:srgbClr val="FF0000"/>
                </a:solidFill>
              </a:rPr>
              <a:t>FNS Strategy 2011-2020</a:t>
            </a:r>
          </a:p>
          <a:p>
            <a:pPr marL="0" indent="0">
              <a:buNone/>
            </a:pPr>
            <a:endParaRPr lang="en-US" sz="38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96750" y="1003300"/>
            <a:ext cx="5120249" cy="57023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Food and Nutrition Security Strategy </a:t>
            </a:r>
            <a:r>
              <a:rPr lang="en-US" b="1" dirty="0" smtClean="0">
                <a:solidFill>
                  <a:srgbClr val="FF0000"/>
                </a:solidFill>
              </a:rPr>
              <a:t>2011-2020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verall </a:t>
            </a:r>
            <a:r>
              <a:rPr lang="en-US" dirty="0"/>
              <a:t>goal </a:t>
            </a:r>
            <a:r>
              <a:rPr lang="en-US" dirty="0" smtClean="0"/>
              <a:t> - to </a:t>
            </a:r>
            <a:r>
              <a:rPr lang="en-US" b="1" dirty="0"/>
              <a:t>improve the health and well </a:t>
            </a:r>
            <a:r>
              <a:rPr lang="en-US" b="1" dirty="0" smtClean="0"/>
              <a:t>– being…</a:t>
            </a:r>
            <a:r>
              <a:rPr lang="en-US" dirty="0" smtClean="0"/>
              <a:t>through </a:t>
            </a:r>
            <a:r>
              <a:rPr lang="en-US" dirty="0"/>
              <a:t>enhanced food and nutrition security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Specific Goals: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Goal 1 - </a:t>
            </a:r>
            <a:r>
              <a:rPr lang="en-US" dirty="0" smtClean="0"/>
              <a:t> </a:t>
            </a:r>
            <a:r>
              <a:rPr lang="en-US" b="1" dirty="0" smtClean="0"/>
              <a:t>Objective </a:t>
            </a:r>
            <a:r>
              <a:rPr lang="en-US" dirty="0" smtClean="0"/>
              <a:t>– Reduce vulnerability/risk to natural disasters and economic crises – in particular  - coastal flooding and high food prices</a:t>
            </a:r>
          </a:p>
        </p:txBody>
      </p:sp>
    </p:spTree>
    <p:extLst>
      <p:ext uri="{BB962C8B-B14F-4D97-AF65-F5344CB8AC3E}">
        <p14:creationId xmlns:p14="http://schemas.microsoft.com/office/powerpoint/2010/main" val="13376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343900" cy="690562"/>
          </a:xfrm>
        </p:spPr>
        <p:txBody>
          <a:bodyPr>
            <a:noAutofit/>
          </a:bodyPr>
          <a:lstStyle/>
          <a:p>
            <a:r>
              <a:rPr lang="en-029" sz="2400" b="1" dirty="0" smtClean="0"/>
              <a:t>(</a:t>
            </a:r>
            <a:r>
              <a:rPr lang="en-029" sz="2400" b="1" dirty="0"/>
              <a:t>DRM Plan for </a:t>
            </a:r>
            <a:r>
              <a:rPr lang="en-029" sz="2400" b="1" dirty="0" err="1"/>
              <a:t>Agri</a:t>
            </a:r>
            <a:r>
              <a:rPr lang="en-029" sz="2400" b="1" dirty="0"/>
              <a:t> </a:t>
            </a:r>
            <a:r>
              <a:rPr lang="en-029" sz="2400" b="1" dirty="0" smtClean="0"/>
              <a:t>Sector ) FNS Synergies – Examples  of Achievements (Context - Sendai Framework)</a:t>
            </a:r>
            <a:endParaRPr lang="es-ES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300" y="1549400"/>
            <a:ext cx="8712200" cy="5156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Priority 1 - Understanding Disaster Risk</a:t>
            </a:r>
          </a:p>
          <a:p>
            <a:pPr marL="0" lvl="0" indent="0">
              <a:buNone/>
            </a:pPr>
            <a:r>
              <a:rPr lang="en-US" b="1" dirty="0" smtClean="0"/>
              <a:t>Data Collection and Analysis, Baseline etc.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Gaps in existing livelihood baseline </a:t>
            </a:r>
            <a:r>
              <a:rPr lang="en-US" dirty="0" smtClean="0"/>
              <a:t>data addressed  </a:t>
            </a:r>
            <a:r>
              <a:rPr lang="en-US" dirty="0"/>
              <a:t>– NGMC - </a:t>
            </a:r>
            <a:r>
              <a:rPr lang="en-GB" dirty="0"/>
              <a:t>Agricultural production data </a:t>
            </a:r>
            <a:r>
              <a:rPr lang="en-GB" dirty="0" smtClean="0"/>
              <a:t> placed </a:t>
            </a:r>
            <a:r>
              <a:rPr lang="en-GB" dirty="0"/>
              <a:t>in </a:t>
            </a:r>
            <a:r>
              <a:rPr lang="en-GB" dirty="0" smtClean="0"/>
              <a:t>farmer’s database (FAO)</a:t>
            </a:r>
          </a:p>
          <a:p>
            <a:pPr marL="0" lvl="0" indent="0">
              <a:buNone/>
            </a:pPr>
            <a:r>
              <a:rPr lang="en-US" dirty="0" smtClean="0"/>
              <a:t> - PTCCB </a:t>
            </a:r>
            <a:r>
              <a:rPr lang="en-US" dirty="0"/>
              <a:t>in collaboration with FAO - established inventory of obsolete pesticides stock in Guyana. </a:t>
            </a:r>
            <a:endParaRPr lang="en-US" dirty="0" smtClean="0"/>
          </a:p>
          <a:p>
            <a:pPr marL="0" lvl="0" indent="0">
              <a:buNone/>
            </a:pPr>
            <a:r>
              <a:rPr lang="en-US" b="1" dirty="0" smtClean="0"/>
              <a:t>Training  </a:t>
            </a:r>
            <a:r>
              <a:rPr lang="en-US" b="1" dirty="0"/>
              <a:t>and Information </a:t>
            </a:r>
            <a:r>
              <a:rPr lang="en-US" b="1" dirty="0" err="1"/>
              <a:t>Dissem</a:t>
            </a:r>
            <a:r>
              <a:rPr lang="en-US" b="1" dirty="0"/>
              <a:t>.</a:t>
            </a:r>
            <a:r>
              <a:rPr lang="en-US" dirty="0"/>
              <a:t>- Livelihood Baselines and Damage and Loss Assessment for Disaster Risk Management (FAO)</a:t>
            </a:r>
          </a:p>
          <a:p>
            <a:pPr marL="0" lvl="0" indent="0">
              <a:buNone/>
            </a:pPr>
            <a:r>
              <a:rPr lang="en-US" dirty="0"/>
              <a:t> - Monthly Farmers Weather Bulletin  - </a:t>
            </a:r>
            <a:r>
              <a:rPr lang="en-US" dirty="0" err="1"/>
              <a:t>Hydromet</a:t>
            </a:r>
            <a:r>
              <a:rPr lang="en-US" dirty="0"/>
              <a:t> Dept. </a:t>
            </a:r>
          </a:p>
          <a:p>
            <a:pPr lvl="0">
              <a:buFontTx/>
              <a:buChar char="-"/>
            </a:pPr>
            <a:r>
              <a:rPr lang="en-US" dirty="0"/>
              <a:t>Design for the construction of the facilities for feed formulation, research and development and training done by GLDA. (</a:t>
            </a:r>
            <a:r>
              <a:rPr lang="en-US" dirty="0" err="1"/>
              <a:t>eg</a:t>
            </a:r>
            <a:r>
              <a:rPr lang="en-US" dirty="0"/>
              <a:t>. Silage Pits</a:t>
            </a:r>
            <a:r>
              <a:rPr lang="en-US" dirty="0" smtClean="0"/>
              <a:t>.)</a:t>
            </a:r>
          </a:p>
          <a:p>
            <a:pPr lvl="0">
              <a:buFontTx/>
              <a:buChar char="-"/>
            </a:pPr>
            <a:r>
              <a:rPr lang="en-029" dirty="0" smtClean="0"/>
              <a:t>New Course </a:t>
            </a:r>
            <a:r>
              <a:rPr lang="en-029" dirty="0"/>
              <a:t>Water Management – incorporated DRM and </a:t>
            </a:r>
            <a:r>
              <a:rPr lang="en-029" dirty="0" smtClean="0"/>
              <a:t>CCA – GSA</a:t>
            </a:r>
          </a:p>
          <a:p>
            <a:pPr lvl="0">
              <a:buFontTx/>
              <a:buChar char="-"/>
            </a:pPr>
            <a:r>
              <a:rPr lang="en-029" dirty="0"/>
              <a:t>DRM and CCA Thematic areas included in </a:t>
            </a:r>
            <a:r>
              <a:rPr lang="en-029" dirty="0" smtClean="0"/>
              <a:t>courses</a:t>
            </a:r>
            <a:r>
              <a:rPr lang="en-029" dirty="0"/>
              <a:t>; Hydrometeorology, Soil Science, GAP and Farm Practical.</a:t>
            </a:r>
            <a:endParaRPr lang="en-029" dirty="0" smtClean="0"/>
          </a:p>
          <a:p>
            <a:pPr marL="0" indent="0">
              <a:buNone/>
            </a:pPr>
            <a:r>
              <a:rPr lang="en-US" b="1" dirty="0" smtClean="0"/>
              <a:t>- </a:t>
            </a:r>
            <a:r>
              <a:rPr lang="en-US" b="1" dirty="0"/>
              <a:t>Capabilities for Food and Nutrition Security Enhanced  </a:t>
            </a:r>
            <a:r>
              <a:rPr lang="en-US" dirty="0"/>
              <a:t>- Certificate in Agro processing </a:t>
            </a:r>
            <a:r>
              <a:rPr lang="en-US" dirty="0" err="1"/>
              <a:t>Programme</a:t>
            </a:r>
            <a:r>
              <a:rPr lang="en-US" dirty="0"/>
              <a:t> introduced at GSA</a:t>
            </a:r>
          </a:p>
          <a:p>
            <a:pPr marL="0" lvl="0" indent="0">
              <a:buNone/>
            </a:pPr>
            <a:endParaRPr lang="en-US" sz="3800" dirty="0"/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8"/>
          <a:stretch/>
        </p:blipFill>
        <p:spPr bwMode="auto">
          <a:xfrm>
            <a:off x="3400252" y="114301"/>
            <a:ext cx="2343496" cy="4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b="1455"/>
          <a:stretch/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343900" cy="690562"/>
          </a:xfrm>
        </p:spPr>
        <p:txBody>
          <a:bodyPr>
            <a:noAutofit/>
          </a:bodyPr>
          <a:lstStyle/>
          <a:p>
            <a:r>
              <a:rPr lang="en-029" sz="2400" b="1" dirty="0" smtClean="0"/>
              <a:t>(</a:t>
            </a:r>
            <a:r>
              <a:rPr lang="en-029" sz="2400" b="1" dirty="0"/>
              <a:t>DRM Plan for </a:t>
            </a:r>
            <a:r>
              <a:rPr lang="en-029" sz="2400" b="1" dirty="0" err="1"/>
              <a:t>Agri</a:t>
            </a:r>
            <a:r>
              <a:rPr lang="en-029" sz="2400" b="1" dirty="0"/>
              <a:t> </a:t>
            </a:r>
            <a:r>
              <a:rPr lang="en-029" sz="2400" b="1" dirty="0" smtClean="0"/>
              <a:t>Sector ) FNS Synergies – Examples  of Achievements (Context - Sendai Framework)</a:t>
            </a:r>
            <a:endParaRPr lang="es-ES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300" y="1549400"/>
            <a:ext cx="8712200" cy="5156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200" b="1" dirty="0"/>
              <a:t>Priority 2 – Strengthening DR Governance to Manage DR</a:t>
            </a:r>
          </a:p>
          <a:p>
            <a:pPr marL="0" indent="0">
              <a:buNone/>
            </a:pPr>
            <a:r>
              <a:rPr lang="en-US" sz="4200" b="1" dirty="0"/>
              <a:t>Policy and Institutional Support  - </a:t>
            </a:r>
            <a:r>
              <a:rPr lang="en-US" sz="4200" dirty="0"/>
              <a:t>Development and Implementation of ADRM Plan -  Coordinating Unit (Informal), National Oversight Committee established, Agency </a:t>
            </a:r>
            <a:r>
              <a:rPr lang="en-US" sz="4200" dirty="0" smtClean="0"/>
              <a:t>MOA (DRM) </a:t>
            </a:r>
            <a:r>
              <a:rPr lang="en-US" sz="4200" dirty="0"/>
              <a:t>Committee established, Agency Focal Points </a:t>
            </a:r>
            <a:r>
              <a:rPr lang="en-US" sz="4200" dirty="0" smtClean="0"/>
              <a:t>(DRM)appointed</a:t>
            </a:r>
            <a:endParaRPr lang="en-US" sz="4200" dirty="0"/>
          </a:p>
          <a:p>
            <a:r>
              <a:rPr lang="en-US" sz="4200" dirty="0"/>
              <a:t>Progress Reports on Implementation of Plan (3) </a:t>
            </a:r>
          </a:p>
          <a:p>
            <a:pPr lvl="0"/>
            <a:r>
              <a:rPr lang="en-US" sz="4200" dirty="0"/>
              <a:t>Presence of senior decision makers within agriculture sector maintained on the National DRR Platform</a:t>
            </a:r>
          </a:p>
          <a:p>
            <a:pPr lvl="0"/>
            <a:r>
              <a:rPr lang="en-US" sz="4200" dirty="0"/>
              <a:t>Inter-</a:t>
            </a:r>
            <a:r>
              <a:rPr lang="en-US" sz="4200" dirty="0" err="1"/>
              <a:t>sectoral</a:t>
            </a:r>
            <a:r>
              <a:rPr lang="en-US" sz="4200" dirty="0"/>
              <a:t> collaboration (national Oversight Committee – CDC, IICA, FAO, MOH, </a:t>
            </a:r>
            <a:r>
              <a:rPr lang="en-US" sz="4200" dirty="0" err="1"/>
              <a:t>Caricom</a:t>
            </a:r>
            <a:r>
              <a:rPr lang="en-US" sz="4200" dirty="0"/>
              <a:t>, etc</a:t>
            </a:r>
            <a:r>
              <a:rPr lang="en-US" sz="4200" dirty="0" smtClean="0"/>
              <a:t>. </a:t>
            </a:r>
            <a:endParaRPr lang="en-US" sz="4200" dirty="0"/>
          </a:p>
          <a:p>
            <a:r>
              <a:rPr lang="en-029" sz="4200" dirty="0"/>
              <a:t>D</a:t>
            </a:r>
            <a:r>
              <a:rPr lang="en-029" sz="4200" dirty="0" smtClean="0"/>
              <a:t>etailed </a:t>
            </a:r>
            <a:r>
              <a:rPr lang="en-029" sz="4200" dirty="0"/>
              <a:t>Pesticides and Toxic Chemicals Emergency Response Plan was developed for Guyana. - Training for major chemical importers and vendors conducted</a:t>
            </a:r>
          </a:p>
          <a:p>
            <a:r>
              <a:rPr lang="en-029" sz="4200" dirty="0">
                <a:solidFill>
                  <a:srgbClr val="FF0000"/>
                </a:solidFill>
              </a:rPr>
              <a:t>Mainstreaming </a:t>
            </a:r>
            <a:r>
              <a:rPr lang="en-029" sz="4200" dirty="0" smtClean="0">
                <a:solidFill>
                  <a:srgbClr val="FF0000"/>
                </a:solidFill>
              </a:rPr>
              <a:t> -  </a:t>
            </a:r>
            <a:r>
              <a:rPr lang="en-029" sz="4200" dirty="0" smtClean="0"/>
              <a:t>Project: </a:t>
            </a:r>
            <a:r>
              <a:rPr lang="en-GB" sz="4200" b="1" dirty="0" smtClean="0"/>
              <a:t>Building </a:t>
            </a:r>
            <a:r>
              <a:rPr lang="en-GB" sz="4200" b="1" dirty="0"/>
              <a:t>Resilience and Sustainable Livelihood:</a:t>
            </a:r>
            <a:r>
              <a:rPr lang="en-GB" sz="4200" dirty="0"/>
              <a:t> </a:t>
            </a:r>
            <a:r>
              <a:rPr lang="en-GB" sz="4200" b="1" dirty="0">
                <a:solidFill>
                  <a:srgbClr val="FF0000"/>
                </a:solidFill>
              </a:rPr>
              <a:t>Mainstreaming Disaster Risk Management (DRM) into the Agriculture Sector in </a:t>
            </a:r>
            <a:r>
              <a:rPr lang="en-GB" sz="4200" b="1" dirty="0" smtClean="0">
                <a:solidFill>
                  <a:srgbClr val="FF0000"/>
                </a:solidFill>
              </a:rPr>
              <a:t>Guyana </a:t>
            </a:r>
            <a:r>
              <a:rPr lang="en-GB" sz="4200" dirty="0" smtClean="0">
                <a:solidFill>
                  <a:srgbClr val="FF0000"/>
                </a:solidFill>
              </a:rPr>
              <a:t>- </a:t>
            </a:r>
            <a:r>
              <a:rPr lang="en-029" sz="4200" dirty="0">
                <a:solidFill>
                  <a:srgbClr val="FF0000"/>
                </a:solidFill>
              </a:rPr>
              <a:t>(</a:t>
            </a:r>
            <a:r>
              <a:rPr lang="en-029" sz="4200" dirty="0" smtClean="0">
                <a:solidFill>
                  <a:srgbClr val="FF0000"/>
                </a:solidFill>
              </a:rPr>
              <a:t>UNDP/FAO/GOG)</a:t>
            </a:r>
            <a:r>
              <a:rPr lang="en-029" sz="4200" dirty="0" smtClean="0"/>
              <a:t> </a:t>
            </a:r>
            <a:endParaRPr lang="en-US" sz="42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8"/>
          <a:stretch/>
        </p:blipFill>
        <p:spPr bwMode="auto">
          <a:xfrm>
            <a:off x="3400252" y="114301"/>
            <a:ext cx="2343496" cy="46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35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1122</Words>
  <Application>Microsoft Office PowerPoint</Application>
  <PresentationFormat>On-screen Show (4:3)</PresentationFormat>
  <Paragraphs>134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de Office</vt:lpstr>
      <vt:lpstr>PowerPoint Presentation</vt:lpstr>
      <vt:lpstr>Format of Presentation</vt:lpstr>
      <vt:lpstr>Background (History DRM) Agri Sector- MOA – Prior 2013</vt:lpstr>
      <vt:lpstr>Development of Policies/Plan   (DRM Plan for Agri Sector )</vt:lpstr>
      <vt:lpstr>Development of Policies/Plan   (DRM Plan  - Vision and Objectives)</vt:lpstr>
      <vt:lpstr>Development of Policies/Plan   (DRM Plan for Agri Sector )</vt:lpstr>
      <vt:lpstr>ADRM - FNS Synergies</vt:lpstr>
      <vt:lpstr>(DRM Plan for Agri Sector ) FNS Synergies – Examples  of Achievements (Context - Sendai Framework)</vt:lpstr>
      <vt:lpstr>(DRM Plan for Agri Sector ) FNS Synergies – Examples  of Achievements (Context - Sendai Framework)</vt:lpstr>
      <vt:lpstr>(DRM Plan for Agri Sector ) FNS Synergies – Examples  of Achievements (Context - Sendai Framework)</vt:lpstr>
      <vt:lpstr> Monitoring Instruments -  </vt:lpstr>
      <vt:lpstr>Structures and Mechanisms</vt:lpstr>
      <vt:lpstr>Challenges</vt:lpstr>
      <vt:lpstr>Lessons Learnt</vt:lpstr>
      <vt:lpstr> Opportunities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David Sandoval</dc:creator>
  <cp:lastModifiedBy>Michelle</cp:lastModifiedBy>
  <cp:revision>89</cp:revision>
  <cp:lastPrinted>2016-06-06T22:25:37Z</cp:lastPrinted>
  <dcterms:created xsi:type="dcterms:W3CDTF">2016-04-29T05:04:49Z</dcterms:created>
  <dcterms:modified xsi:type="dcterms:W3CDTF">2016-06-08T23:06:25Z</dcterms:modified>
</cp:coreProperties>
</file>